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44" r:id="rId3"/>
  </p:sldMasterIdLst>
  <p:notesMasterIdLst>
    <p:notesMasterId r:id="rId11"/>
  </p:notesMasterIdLst>
  <p:sldIdLst>
    <p:sldId id="269" r:id="rId4"/>
    <p:sldId id="265" r:id="rId5"/>
    <p:sldId id="266" r:id="rId6"/>
    <p:sldId id="257" r:id="rId7"/>
    <p:sldId id="267" r:id="rId8"/>
    <p:sldId id="264" r:id="rId9"/>
    <p:sldId id="27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29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6AE023-2CA4-45AB-9643-034EAED1AB35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D01FC-BC80-4CB2-9122-484E78F3C2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6010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D01FC-BC80-4CB2-9122-484E78F3C2B2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4515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5843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35844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40458C"/>
                  </a:solidFill>
                </a:endParaRPr>
              </a:p>
            </p:txBody>
          </p:sp>
          <p:grpSp>
            <p:nvGrpSpPr>
              <p:cNvPr id="35845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35846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47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48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49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50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51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52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53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54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55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56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57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58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59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60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61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62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63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64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65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66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67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68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69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70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71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72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73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74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75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76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77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78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79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80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81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82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83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84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85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86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87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88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89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90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91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92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93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94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95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96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</p:grpSp>
          <p:sp>
            <p:nvSpPr>
              <p:cNvPr id="3589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40458C"/>
                  </a:solidFill>
                </a:endParaRPr>
              </a:p>
            </p:txBody>
          </p:sp>
        </p:grpSp>
        <p:grpSp>
          <p:nvGrpSpPr>
            <p:cNvPr id="35898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35899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40458C"/>
                  </a:solidFill>
                </a:endParaRPr>
              </a:p>
            </p:txBody>
          </p:sp>
          <p:sp>
            <p:nvSpPr>
              <p:cNvPr id="35900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40458C"/>
                  </a:solidFill>
                </a:endParaRPr>
              </a:p>
            </p:txBody>
          </p:sp>
          <p:sp>
            <p:nvSpPr>
              <p:cNvPr id="35901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40458C"/>
                  </a:solidFill>
                </a:endParaRPr>
              </a:p>
            </p:txBody>
          </p:sp>
          <p:sp>
            <p:nvSpPr>
              <p:cNvPr id="35902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40458C"/>
                  </a:solidFill>
                </a:endParaRPr>
              </a:p>
            </p:txBody>
          </p:sp>
        </p:grpSp>
        <p:grpSp>
          <p:nvGrpSpPr>
            <p:cNvPr id="35903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35904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40458C"/>
                  </a:solidFill>
                </a:endParaRPr>
              </a:p>
            </p:txBody>
          </p:sp>
          <p:sp>
            <p:nvSpPr>
              <p:cNvPr id="35905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40458C"/>
                  </a:solidFill>
                </a:endParaRPr>
              </a:p>
            </p:txBody>
          </p:sp>
          <p:sp>
            <p:nvSpPr>
              <p:cNvPr id="35906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40458C"/>
                  </a:solidFill>
                </a:endParaRPr>
              </a:p>
            </p:txBody>
          </p:sp>
        </p:grpSp>
      </p:grpSp>
      <p:sp>
        <p:nvSpPr>
          <p:cNvPr id="35907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5908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35909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4589835D-44CD-49B0-A149-B8D195BDB4CF}" type="datetime1">
              <a:rPr lang="ru-RU">
                <a:solidFill>
                  <a:srgbClr val="40458C"/>
                </a:solidFill>
              </a:rPr>
              <a:pPr/>
              <a:t>26.09.2016</a:t>
            </a:fld>
            <a:endParaRPr lang="ru-RU">
              <a:solidFill>
                <a:srgbClr val="40458C"/>
              </a:solidFill>
            </a:endParaRPr>
          </a:p>
        </p:txBody>
      </p:sp>
      <p:sp>
        <p:nvSpPr>
          <p:cNvPr id="35910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0458C"/>
              </a:solidFill>
            </a:endParaRPr>
          </a:p>
        </p:txBody>
      </p:sp>
      <p:sp>
        <p:nvSpPr>
          <p:cNvPr id="35911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3491E95-3F18-4958-9673-D60EAD18328F}" type="slidenum">
              <a:rPr lang="ru-RU">
                <a:solidFill>
                  <a:srgbClr val="40458C"/>
                </a:solidFill>
              </a:rPr>
              <a:pPr/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1431710"/>
      </p:ext>
    </p:extLst>
  </p:cSld>
  <p:clrMapOvr>
    <a:masterClrMapping/>
  </p:clrMapOvr>
  <p:transition spd="med"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C4B068-0DE2-4C09-BC6F-300CE7D9E2D3}" type="datetime1">
              <a:rPr lang="ru-RU">
                <a:solidFill>
                  <a:srgbClr val="40458C"/>
                </a:solidFill>
              </a:rPr>
              <a:pPr/>
              <a:t>26.09.2016</a:t>
            </a:fld>
            <a:endParaRPr lang="ru-RU">
              <a:solidFill>
                <a:srgbClr val="40458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F55BE-1B6D-48B4-A36B-1EC47CBFA761}" type="slidenum">
              <a:rPr lang="ru-RU">
                <a:solidFill>
                  <a:srgbClr val="40458C"/>
                </a:solidFill>
              </a:rPr>
              <a:pPr/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7526168"/>
      </p:ext>
    </p:extLst>
  </p:cSld>
  <p:clrMapOvr>
    <a:masterClrMapping/>
  </p:clrMapOvr>
  <p:transition spd="med"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4A123E-C3B3-41C4-8DEF-F93306EFEAA5}" type="datetime1">
              <a:rPr lang="ru-RU">
                <a:solidFill>
                  <a:srgbClr val="40458C"/>
                </a:solidFill>
              </a:rPr>
              <a:pPr/>
              <a:t>26.09.2016</a:t>
            </a:fld>
            <a:endParaRPr lang="ru-RU">
              <a:solidFill>
                <a:srgbClr val="40458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7C059-6A16-4367-AF31-B69D274D5CB0}" type="slidenum">
              <a:rPr lang="ru-RU">
                <a:solidFill>
                  <a:srgbClr val="40458C"/>
                </a:solidFill>
              </a:rPr>
              <a:pPr/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6986614"/>
      </p:ext>
    </p:extLst>
  </p:cSld>
  <p:clrMapOvr>
    <a:masterClrMapping/>
  </p:clrMapOvr>
  <p:transition spd="med"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56D913-2797-4FF0-BF1A-19456AB2C09F}" type="datetime1">
              <a:rPr lang="ru-RU">
                <a:solidFill>
                  <a:srgbClr val="40458C"/>
                </a:solidFill>
              </a:rPr>
              <a:pPr/>
              <a:t>26.09.2016</a:t>
            </a:fld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0458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00646A-897F-4541-ADB0-EC5D66059063}" type="slidenum">
              <a:rPr lang="ru-RU">
                <a:solidFill>
                  <a:srgbClr val="40458C"/>
                </a:solidFill>
              </a:rPr>
              <a:pPr/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6940870"/>
      </p:ext>
    </p:extLst>
  </p:cSld>
  <p:clrMapOvr>
    <a:masterClrMapping/>
  </p:clrMapOvr>
  <p:transition spd="med" advClick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D4359F-B859-418A-9A68-01F36F2E4CBE}" type="datetime1">
              <a:rPr lang="ru-RU">
                <a:solidFill>
                  <a:srgbClr val="40458C"/>
                </a:solidFill>
              </a:rPr>
              <a:pPr/>
              <a:t>26.09.2016</a:t>
            </a:fld>
            <a:endParaRPr lang="ru-RU">
              <a:solidFill>
                <a:srgbClr val="40458C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0458C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681D5A-ABEE-4EB5-A712-4C821E7D377B}" type="slidenum">
              <a:rPr lang="ru-RU">
                <a:solidFill>
                  <a:srgbClr val="40458C"/>
                </a:solidFill>
              </a:rPr>
              <a:pPr/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4846011"/>
      </p:ext>
    </p:extLst>
  </p:cSld>
  <p:clrMapOvr>
    <a:masterClrMapping/>
  </p:clrMapOvr>
  <p:transition spd="med" advClick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A16436-C65F-4358-A2ED-52DE58DEC9AA}" type="datetime1">
              <a:rPr lang="ru-RU">
                <a:solidFill>
                  <a:srgbClr val="40458C"/>
                </a:solidFill>
              </a:rPr>
              <a:pPr/>
              <a:t>26.09.2016</a:t>
            </a:fld>
            <a:endParaRPr lang="ru-RU">
              <a:solidFill>
                <a:srgbClr val="40458C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0458C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40B8FB-C19A-479B-BB2A-E8415D2A8917}" type="slidenum">
              <a:rPr lang="ru-RU">
                <a:solidFill>
                  <a:srgbClr val="40458C"/>
                </a:solidFill>
              </a:rPr>
              <a:pPr/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2296597"/>
      </p:ext>
    </p:extLst>
  </p:cSld>
  <p:clrMapOvr>
    <a:masterClrMapping/>
  </p:clrMapOvr>
  <p:transition spd="med" advClick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00BF96-2F7D-4751-A6D2-4DE984981028}" type="datetime1">
              <a:rPr lang="ru-RU">
                <a:solidFill>
                  <a:srgbClr val="40458C"/>
                </a:solidFill>
              </a:rPr>
              <a:pPr/>
              <a:t>26.09.2016</a:t>
            </a:fld>
            <a:endParaRPr lang="ru-RU">
              <a:solidFill>
                <a:srgbClr val="40458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0458C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E8803E-132B-4604-8454-3B4E5E00A948}" type="slidenum">
              <a:rPr lang="ru-RU">
                <a:solidFill>
                  <a:srgbClr val="40458C"/>
                </a:solidFill>
              </a:rPr>
              <a:pPr/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2633318"/>
      </p:ext>
    </p:extLst>
  </p:cSld>
  <p:clrMapOvr>
    <a:masterClrMapping/>
  </p:clrMapOvr>
  <p:transition spd="med" advClick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7F5224-F09F-4BB3-AB0A-FC4A4749D076}" type="datetime1">
              <a:rPr lang="ru-RU">
                <a:solidFill>
                  <a:srgbClr val="40458C"/>
                </a:solidFill>
              </a:rPr>
              <a:pPr/>
              <a:t>26.09.2016</a:t>
            </a:fld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0458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C8E90D-8B3F-44B5-B5DD-BB03610F27D0}" type="slidenum">
              <a:rPr lang="ru-RU">
                <a:solidFill>
                  <a:srgbClr val="40458C"/>
                </a:solidFill>
              </a:rPr>
              <a:pPr/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0347562"/>
      </p:ext>
    </p:extLst>
  </p:cSld>
  <p:clrMapOvr>
    <a:masterClrMapping/>
  </p:clrMapOvr>
  <p:transition spd="med" advClick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53C6B7-1879-49C4-AFFA-B29C690BCD8D}" type="datetime1">
              <a:rPr lang="ru-RU">
                <a:solidFill>
                  <a:srgbClr val="40458C"/>
                </a:solidFill>
              </a:rPr>
              <a:pPr/>
              <a:t>26.09.2016</a:t>
            </a:fld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0458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09AB7D-1DC6-423C-BCDC-F8FAD254FB58}" type="slidenum">
              <a:rPr lang="ru-RU">
                <a:solidFill>
                  <a:srgbClr val="40458C"/>
                </a:solidFill>
              </a:rPr>
              <a:pPr/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2101342"/>
      </p:ext>
    </p:extLst>
  </p:cSld>
  <p:clrMapOvr>
    <a:masterClrMapping/>
  </p:clrMapOvr>
  <p:transition spd="med" advClick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79E68B-F588-49B3-9DEA-18D9E19D8141}" type="datetime1">
              <a:rPr lang="ru-RU">
                <a:solidFill>
                  <a:srgbClr val="40458C"/>
                </a:solidFill>
              </a:rPr>
              <a:pPr/>
              <a:t>26.09.2016</a:t>
            </a:fld>
            <a:endParaRPr lang="ru-RU">
              <a:solidFill>
                <a:srgbClr val="40458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C8552B-F474-40BF-8FBA-D2BEE924E99B}" type="slidenum">
              <a:rPr lang="ru-RU">
                <a:solidFill>
                  <a:srgbClr val="40458C"/>
                </a:solidFill>
              </a:rPr>
              <a:pPr/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21395087"/>
      </p:ext>
    </p:extLst>
  </p:cSld>
  <p:clrMapOvr>
    <a:masterClrMapping/>
  </p:clrMapOvr>
  <p:transition spd="med" advClick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DCB68-8E59-4F07-9C91-D1F8EE4C75FF}" type="datetime1">
              <a:rPr lang="ru-RU">
                <a:solidFill>
                  <a:srgbClr val="40458C"/>
                </a:solidFill>
              </a:rPr>
              <a:pPr/>
              <a:t>26.09.2016</a:t>
            </a:fld>
            <a:endParaRPr lang="ru-RU">
              <a:solidFill>
                <a:srgbClr val="40458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AC459C-AC50-4540-8B01-54837AB41019}" type="slidenum">
              <a:rPr lang="ru-RU">
                <a:solidFill>
                  <a:srgbClr val="40458C"/>
                </a:solidFill>
              </a:rPr>
              <a:pPr/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7327509"/>
      </p:ext>
    </p:extLst>
  </p:cSld>
  <p:clrMapOvr>
    <a:masterClrMapping/>
  </p:clrMapOvr>
  <p:transition spd="med" advClick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5843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35844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40458C"/>
                  </a:solidFill>
                </a:endParaRPr>
              </a:p>
            </p:txBody>
          </p:sp>
          <p:grpSp>
            <p:nvGrpSpPr>
              <p:cNvPr id="35845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35846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47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48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49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50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51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52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53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54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55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56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57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58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59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60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61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62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63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64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65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66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67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68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69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70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71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72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73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74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75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76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77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78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79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80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81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82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83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84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85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86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87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88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89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90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91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92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93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94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95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5896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</p:grpSp>
          <p:sp>
            <p:nvSpPr>
              <p:cNvPr id="3589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40458C"/>
                  </a:solidFill>
                </a:endParaRPr>
              </a:p>
            </p:txBody>
          </p:sp>
        </p:grpSp>
        <p:grpSp>
          <p:nvGrpSpPr>
            <p:cNvPr id="35898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35899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40458C"/>
                  </a:solidFill>
                </a:endParaRPr>
              </a:p>
            </p:txBody>
          </p:sp>
          <p:sp>
            <p:nvSpPr>
              <p:cNvPr id="35900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40458C"/>
                  </a:solidFill>
                </a:endParaRPr>
              </a:p>
            </p:txBody>
          </p:sp>
          <p:sp>
            <p:nvSpPr>
              <p:cNvPr id="35901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40458C"/>
                  </a:solidFill>
                </a:endParaRPr>
              </a:p>
            </p:txBody>
          </p:sp>
          <p:sp>
            <p:nvSpPr>
              <p:cNvPr id="35902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40458C"/>
                  </a:solidFill>
                </a:endParaRPr>
              </a:p>
            </p:txBody>
          </p:sp>
        </p:grpSp>
        <p:grpSp>
          <p:nvGrpSpPr>
            <p:cNvPr id="35903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35904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40458C"/>
                  </a:solidFill>
                </a:endParaRPr>
              </a:p>
            </p:txBody>
          </p:sp>
          <p:sp>
            <p:nvSpPr>
              <p:cNvPr id="35905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40458C"/>
                  </a:solidFill>
                </a:endParaRPr>
              </a:p>
            </p:txBody>
          </p:sp>
          <p:sp>
            <p:nvSpPr>
              <p:cNvPr id="35906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40458C"/>
                  </a:solidFill>
                </a:endParaRPr>
              </a:p>
            </p:txBody>
          </p:sp>
        </p:grpSp>
      </p:grpSp>
      <p:sp>
        <p:nvSpPr>
          <p:cNvPr id="35907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5908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35909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4589835D-44CD-49B0-A149-B8D195BDB4CF}" type="datetime1">
              <a:rPr lang="ru-RU">
                <a:solidFill>
                  <a:srgbClr val="40458C"/>
                </a:solidFill>
              </a:rPr>
              <a:pPr/>
              <a:t>26.09.2016</a:t>
            </a:fld>
            <a:endParaRPr lang="ru-RU">
              <a:solidFill>
                <a:srgbClr val="40458C"/>
              </a:solidFill>
            </a:endParaRPr>
          </a:p>
        </p:txBody>
      </p:sp>
      <p:sp>
        <p:nvSpPr>
          <p:cNvPr id="35910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0458C"/>
              </a:solidFill>
            </a:endParaRPr>
          </a:p>
        </p:txBody>
      </p:sp>
      <p:sp>
        <p:nvSpPr>
          <p:cNvPr id="35911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3491E95-3F18-4958-9673-D60EAD18328F}" type="slidenum">
              <a:rPr lang="ru-RU">
                <a:solidFill>
                  <a:srgbClr val="40458C"/>
                </a:solidFill>
              </a:rPr>
              <a:pPr/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02857434"/>
      </p:ext>
    </p:extLst>
  </p:cSld>
  <p:clrMapOvr>
    <a:masterClrMapping/>
  </p:clrMapOvr>
  <p:transition spd="med" advClick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C4B068-0DE2-4C09-BC6F-300CE7D9E2D3}" type="datetime1">
              <a:rPr lang="ru-RU">
                <a:solidFill>
                  <a:srgbClr val="40458C"/>
                </a:solidFill>
              </a:rPr>
              <a:pPr/>
              <a:t>26.09.2016</a:t>
            </a:fld>
            <a:endParaRPr lang="ru-RU">
              <a:solidFill>
                <a:srgbClr val="40458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F55BE-1B6D-48B4-A36B-1EC47CBFA761}" type="slidenum">
              <a:rPr lang="ru-RU">
                <a:solidFill>
                  <a:srgbClr val="40458C"/>
                </a:solidFill>
              </a:rPr>
              <a:pPr/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0378986"/>
      </p:ext>
    </p:extLst>
  </p:cSld>
  <p:clrMapOvr>
    <a:masterClrMapping/>
  </p:clrMapOvr>
  <p:transition spd="med" advClick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4A123E-C3B3-41C4-8DEF-F93306EFEAA5}" type="datetime1">
              <a:rPr lang="ru-RU">
                <a:solidFill>
                  <a:srgbClr val="40458C"/>
                </a:solidFill>
              </a:rPr>
              <a:pPr/>
              <a:t>26.09.2016</a:t>
            </a:fld>
            <a:endParaRPr lang="ru-RU">
              <a:solidFill>
                <a:srgbClr val="40458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7C059-6A16-4367-AF31-B69D274D5CB0}" type="slidenum">
              <a:rPr lang="ru-RU">
                <a:solidFill>
                  <a:srgbClr val="40458C"/>
                </a:solidFill>
              </a:rPr>
              <a:pPr/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1736688"/>
      </p:ext>
    </p:extLst>
  </p:cSld>
  <p:clrMapOvr>
    <a:masterClrMapping/>
  </p:clrMapOvr>
  <p:transition spd="med" advClick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56D913-2797-4FF0-BF1A-19456AB2C09F}" type="datetime1">
              <a:rPr lang="ru-RU">
                <a:solidFill>
                  <a:srgbClr val="40458C"/>
                </a:solidFill>
              </a:rPr>
              <a:pPr/>
              <a:t>26.09.2016</a:t>
            </a:fld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0458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00646A-897F-4541-ADB0-EC5D66059063}" type="slidenum">
              <a:rPr lang="ru-RU">
                <a:solidFill>
                  <a:srgbClr val="40458C"/>
                </a:solidFill>
              </a:rPr>
              <a:pPr/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685148"/>
      </p:ext>
    </p:extLst>
  </p:cSld>
  <p:clrMapOvr>
    <a:masterClrMapping/>
  </p:clrMapOvr>
  <p:transition spd="med" advClick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D4359F-B859-418A-9A68-01F36F2E4CBE}" type="datetime1">
              <a:rPr lang="ru-RU">
                <a:solidFill>
                  <a:srgbClr val="40458C"/>
                </a:solidFill>
              </a:rPr>
              <a:pPr/>
              <a:t>26.09.2016</a:t>
            </a:fld>
            <a:endParaRPr lang="ru-RU">
              <a:solidFill>
                <a:srgbClr val="40458C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0458C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681D5A-ABEE-4EB5-A712-4C821E7D377B}" type="slidenum">
              <a:rPr lang="ru-RU">
                <a:solidFill>
                  <a:srgbClr val="40458C"/>
                </a:solidFill>
              </a:rPr>
              <a:pPr/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0435491"/>
      </p:ext>
    </p:extLst>
  </p:cSld>
  <p:clrMapOvr>
    <a:masterClrMapping/>
  </p:clrMapOvr>
  <p:transition spd="med" advClick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A16436-C65F-4358-A2ED-52DE58DEC9AA}" type="datetime1">
              <a:rPr lang="ru-RU">
                <a:solidFill>
                  <a:srgbClr val="40458C"/>
                </a:solidFill>
              </a:rPr>
              <a:pPr/>
              <a:t>26.09.2016</a:t>
            </a:fld>
            <a:endParaRPr lang="ru-RU">
              <a:solidFill>
                <a:srgbClr val="40458C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0458C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40B8FB-C19A-479B-BB2A-E8415D2A8917}" type="slidenum">
              <a:rPr lang="ru-RU">
                <a:solidFill>
                  <a:srgbClr val="40458C"/>
                </a:solidFill>
              </a:rPr>
              <a:pPr/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2029343"/>
      </p:ext>
    </p:extLst>
  </p:cSld>
  <p:clrMapOvr>
    <a:masterClrMapping/>
  </p:clrMapOvr>
  <p:transition spd="med" advClick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00BF96-2F7D-4751-A6D2-4DE984981028}" type="datetime1">
              <a:rPr lang="ru-RU">
                <a:solidFill>
                  <a:srgbClr val="40458C"/>
                </a:solidFill>
              </a:rPr>
              <a:pPr/>
              <a:t>26.09.2016</a:t>
            </a:fld>
            <a:endParaRPr lang="ru-RU">
              <a:solidFill>
                <a:srgbClr val="40458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0458C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E8803E-132B-4604-8454-3B4E5E00A948}" type="slidenum">
              <a:rPr lang="ru-RU">
                <a:solidFill>
                  <a:srgbClr val="40458C"/>
                </a:solidFill>
              </a:rPr>
              <a:pPr/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9755229"/>
      </p:ext>
    </p:extLst>
  </p:cSld>
  <p:clrMapOvr>
    <a:masterClrMapping/>
  </p:clrMapOvr>
  <p:transition spd="med" advClick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7F5224-F09F-4BB3-AB0A-FC4A4749D076}" type="datetime1">
              <a:rPr lang="ru-RU">
                <a:solidFill>
                  <a:srgbClr val="40458C"/>
                </a:solidFill>
              </a:rPr>
              <a:pPr/>
              <a:t>26.09.2016</a:t>
            </a:fld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0458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C8E90D-8B3F-44B5-B5DD-BB03610F27D0}" type="slidenum">
              <a:rPr lang="ru-RU">
                <a:solidFill>
                  <a:srgbClr val="40458C"/>
                </a:solidFill>
              </a:rPr>
              <a:pPr/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49927205"/>
      </p:ext>
    </p:extLst>
  </p:cSld>
  <p:clrMapOvr>
    <a:masterClrMapping/>
  </p:clrMapOvr>
  <p:transition spd="med" advClick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53C6B7-1879-49C4-AFFA-B29C690BCD8D}" type="datetime1">
              <a:rPr lang="ru-RU">
                <a:solidFill>
                  <a:srgbClr val="40458C"/>
                </a:solidFill>
              </a:rPr>
              <a:pPr/>
              <a:t>26.09.2016</a:t>
            </a:fld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0458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09AB7D-1DC6-423C-BCDC-F8FAD254FB58}" type="slidenum">
              <a:rPr lang="ru-RU">
                <a:solidFill>
                  <a:srgbClr val="40458C"/>
                </a:solidFill>
              </a:rPr>
              <a:pPr/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52609718"/>
      </p:ext>
    </p:extLst>
  </p:cSld>
  <p:clrMapOvr>
    <a:masterClrMapping/>
  </p:clrMapOvr>
  <p:transition spd="med" advClick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79E68B-F588-49B3-9DEA-18D9E19D8141}" type="datetime1">
              <a:rPr lang="ru-RU">
                <a:solidFill>
                  <a:srgbClr val="40458C"/>
                </a:solidFill>
              </a:rPr>
              <a:pPr/>
              <a:t>26.09.2016</a:t>
            </a:fld>
            <a:endParaRPr lang="ru-RU">
              <a:solidFill>
                <a:srgbClr val="40458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C8552B-F474-40BF-8FBA-D2BEE924E99B}" type="slidenum">
              <a:rPr lang="ru-RU">
                <a:solidFill>
                  <a:srgbClr val="40458C"/>
                </a:solidFill>
              </a:rPr>
              <a:pPr/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95330475"/>
      </p:ext>
    </p:extLst>
  </p:cSld>
  <p:clrMapOvr>
    <a:masterClrMapping/>
  </p:clrMapOvr>
  <p:transition spd="med" advClick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DCB68-8E59-4F07-9C91-D1F8EE4C75FF}" type="datetime1">
              <a:rPr lang="ru-RU">
                <a:solidFill>
                  <a:srgbClr val="40458C"/>
                </a:solidFill>
              </a:rPr>
              <a:pPr/>
              <a:t>26.09.2016</a:t>
            </a:fld>
            <a:endParaRPr lang="ru-RU">
              <a:solidFill>
                <a:srgbClr val="40458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40458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AC459C-AC50-4540-8B01-54837AB41019}" type="slidenum">
              <a:rPr lang="ru-RU">
                <a:solidFill>
                  <a:srgbClr val="40458C"/>
                </a:solidFill>
              </a:rPr>
              <a:pPr/>
              <a:t>‹#›</a:t>
            </a:fld>
            <a:endParaRPr lang="ru-RU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2180625"/>
      </p:ext>
    </p:extLst>
  </p:cSld>
  <p:clrMapOvr>
    <a:masterClrMapping/>
  </p:clrMapOvr>
  <p:transition spd="med"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4819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34820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34821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22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23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24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25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26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27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28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29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30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31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32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33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34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35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36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37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38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39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40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41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42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</p:grpSp>
          <p:grpSp>
            <p:nvGrpSpPr>
              <p:cNvPr id="34843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34844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45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46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47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48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49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50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51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52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53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54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55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56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57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58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59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60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61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62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63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64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65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66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67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68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69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70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71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72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</p:grpSp>
        </p:grpSp>
        <p:sp>
          <p:nvSpPr>
            <p:cNvPr id="34873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smtClean="0">
                <a:solidFill>
                  <a:srgbClr val="40458C"/>
                </a:solidFill>
              </a:endParaRPr>
            </a:p>
          </p:txBody>
        </p:sp>
        <p:sp>
          <p:nvSpPr>
            <p:cNvPr id="34874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smtClean="0">
                <a:solidFill>
                  <a:srgbClr val="40458C"/>
                </a:solidFill>
              </a:endParaRPr>
            </a:p>
          </p:txBody>
        </p:sp>
        <p:grpSp>
          <p:nvGrpSpPr>
            <p:cNvPr id="34875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34876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40458C"/>
                  </a:solidFill>
                </a:endParaRPr>
              </a:p>
            </p:txBody>
          </p:sp>
          <p:sp>
            <p:nvSpPr>
              <p:cNvPr id="34877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40458C"/>
                  </a:solidFill>
                </a:endParaRPr>
              </a:p>
            </p:txBody>
          </p:sp>
          <p:sp>
            <p:nvSpPr>
              <p:cNvPr id="34878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40458C"/>
                  </a:solidFill>
                </a:endParaRPr>
              </a:p>
            </p:txBody>
          </p:sp>
        </p:grpSp>
      </p:grpSp>
      <p:sp>
        <p:nvSpPr>
          <p:cNvPr id="34879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4880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4881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ABC0DE-EAF2-487B-BAA8-C31B5A229CFA}" type="datetime1">
              <a:rPr lang="ru-RU" smtClean="0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26.09.2016</a:t>
            </a:fld>
            <a:endParaRPr lang="ru-RU" smtClean="0">
              <a:solidFill>
                <a:srgbClr val="40458C"/>
              </a:solidFill>
            </a:endParaRPr>
          </a:p>
        </p:txBody>
      </p:sp>
      <p:sp>
        <p:nvSpPr>
          <p:cNvPr id="34882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40458C"/>
              </a:solidFill>
            </a:endParaRPr>
          </a:p>
        </p:txBody>
      </p:sp>
      <p:sp>
        <p:nvSpPr>
          <p:cNvPr id="34883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2F390FF-D3E8-4BF2-ACD4-8F361B262F79}" type="slidenum">
              <a:rPr lang="ru-RU" smtClean="0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2897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 advClick="0"/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3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4819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34820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34821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22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23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24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25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26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27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28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29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30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31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32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33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34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35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36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37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38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39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40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41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42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</p:grpSp>
          <p:grpSp>
            <p:nvGrpSpPr>
              <p:cNvPr id="34843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34844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45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46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47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48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49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50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51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52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53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54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55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56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57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58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59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60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61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62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63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64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65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66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67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68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69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70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71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  <p:sp>
              <p:nvSpPr>
                <p:cNvPr id="34872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 smtClean="0">
                    <a:solidFill>
                      <a:srgbClr val="40458C"/>
                    </a:solidFill>
                  </a:endParaRPr>
                </a:p>
              </p:txBody>
            </p:sp>
          </p:grpSp>
        </p:grpSp>
        <p:sp>
          <p:nvSpPr>
            <p:cNvPr id="34873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smtClean="0">
                <a:solidFill>
                  <a:srgbClr val="40458C"/>
                </a:solidFill>
              </a:endParaRPr>
            </a:p>
          </p:txBody>
        </p:sp>
        <p:sp>
          <p:nvSpPr>
            <p:cNvPr id="34874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smtClean="0">
                <a:solidFill>
                  <a:srgbClr val="40458C"/>
                </a:solidFill>
              </a:endParaRPr>
            </a:p>
          </p:txBody>
        </p:sp>
        <p:grpSp>
          <p:nvGrpSpPr>
            <p:cNvPr id="34875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34876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40458C"/>
                  </a:solidFill>
                </a:endParaRPr>
              </a:p>
            </p:txBody>
          </p:sp>
          <p:sp>
            <p:nvSpPr>
              <p:cNvPr id="34877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40458C"/>
                  </a:solidFill>
                </a:endParaRPr>
              </a:p>
            </p:txBody>
          </p:sp>
          <p:sp>
            <p:nvSpPr>
              <p:cNvPr id="34878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40458C"/>
                  </a:solidFill>
                </a:endParaRPr>
              </a:p>
            </p:txBody>
          </p:sp>
        </p:grpSp>
      </p:grpSp>
      <p:sp>
        <p:nvSpPr>
          <p:cNvPr id="34879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4880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4881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ABC0DE-EAF2-487B-BAA8-C31B5A229CFA}" type="datetime1">
              <a:rPr lang="ru-RU" smtClean="0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26.09.2016</a:t>
            </a:fld>
            <a:endParaRPr lang="ru-RU" smtClean="0">
              <a:solidFill>
                <a:srgbClr val="40458C"/>
              </a:solidFill>
            </a:endParaRPr>
          </a:p>
        </p:txBody>
      </p:sp>
      <p:sp>
        <p:nvSpPr>
          <p:cNvPr id="34882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40458C"/>
              </a:solidFill>
            </a:endParaRPr>
          </a:p>
        </p:txBody>
      </p:sp>
      <p:sp>
        <p:nvSpPr>
          <p:cNvPr id="34883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2F390FF-D3E8-4BF2-ACD4-8F361B262F79}" type="slidenum">
              <a:rPr lang="ru-RU" smtClean="0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3600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med" advClick="0"/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3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_4ee14_bc72e250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955967799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1000108"/>
            <a:ext cx="3219450" cy="3467100"/>
          </a:xfrm>
          <a:prstGeom prst="rect">
            <a:avLst/>
          </a:prstGeom>
        </p:spPr>
      </p:pic>
      <p:pic>
        <p:nvPicPr>
          <p:cNvPr id="5" name="Рисунок 4" descr="tree2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2976" y="1785926"/>
            <a:ext cx="1512515" cy="1714512"/>
          </a:xfrm>
          <a:prstGeom prst="rect">
            <a:avLst/>
          </a:prstGeom>
        </p:spPr>
      </p:pic>
      <p:pic>
        <p:nvPicPr>
          <p:cNvPr id="6" name="Рисунок 5" descr="tree2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7620" y="1357298"/>
            <a:ext cx="1512515" cy="1714512"/>
          </a:xfrm>
          <a:prstGeom prst="rect">
            <a:avLst/>
          </a:prstGeom>
        </p:spPr>
      </p:pic>
      <p:pic>
        <p:nvPicPr>
          <p:cNvPr id="7" name="Рисунок 6" descr="0_5d42e_49bae959_XL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14612" y="571480"/>
            <a:ext cx="2467103" cy="2357454"/>
          </a:xfrm>
          <a:prstGeom prst="rect">
            <a:avLst/>
          </a:prstGeom>
        </p:spPr>
      </p:pic>
      <p:pic>
        <p:nvPicPr>
          <p:cNvPr id="10" name="Рисунок 9" descr="ptici13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5720" y="214290"/>
            <a:ext cx="1547102" cy="1143008"/>
          </a:xfrm>
          <a:prstGeom prst="rect">
            <a:avLst/>
          </a:prstGeom>
        </p:spPr>
      </p:pic>
      <p:pic>
        <p:nvPicPr>
          <p:cNvPr id="12" name="Рисунок 11" descr="ptici13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0100" y="1000108"/>
            <a:ext cx="1357290" cy="100277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071538" y="0"/>
            <a:ext cx="70009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/>
                <a:solidFill>
                  <a:srgbClr val="008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Тест тренажер</a:t>
            </a:r>
            <a:endParaRPr lang="ru-RU" sz="5400" b="1" cap="all" spc="0" dirty="0">
              <a:ln/>
              <a:solidFill>
                <a:srgbClr val="008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4572008"/>
            <a:ext cx="5818196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8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Колебательное движение.</a:t>
            </a:r>
          </a:p>
          <a:p>
            <a:pPr algn="ctr"/>
            <a:r>
              <a:rPr lang="ru-RU" sz="3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8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Свободные колебания.</a:t>
            </a:r>
          </a:p>
          <a:p>
            <a:pPr algn="ctr"/>
            <a:r>
              <a:rPr lang="ru-RU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8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Колебательные системы.</a:t>
            </a:r>
          </a:p>
          <a:p>
            <a:pPr algn="ctr"/>
            <a:r>
              <a:rPr lang="ru-RU" sz="3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8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Маятник.</a:t>
            </a:r>
            <a:endParaRPr lang="ru-RU" sz="3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8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8" name="Рисунок 7" descr="1090624xq0a5u1lt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4282" y="3429000"/>
            <a:ext cx="1552575" cy="1419225"/>
          </a:xfrm>
          <a:prstGeom prst="rect">
            <a:avLst/>
          </a:prstGeom>
        </p:spPr>
      </p:pic>
      <p:pic>
        <p:nvPicPr>
          <p:cNvPr id="9" name="Рисунок 8" descr="1090624xq0a5u1lt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57950" y="4572008"/>
            <a:ext cx="1552575" cy="1419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15" name="Text Box 11"/>
          <p:cNvSpPr txBox="1">
            <a:spLocks noChangeArrowheads="1"/>
          </p:cNvSpPr>
          <p:nvPr/>
        </p:nvSpPr>
        <p:spPr bwMode="auto">
          <a:xfrm>
            <a:off x="4773136" y="1816627"/>
            <a:ext cx="4120039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40458C"/>
                </a:solidFill>
              </a:rPr>
              <a:t>в</a:t>
            </a:r>
            <a:r>
              <a:rPr lang="ru-RU" sz="2400" dirty="0" smtClean="0">
                <a:solidFill>
                  <a:srgbClr val="40458C"/>
                </a:solidFill>
              </a:rPr>
              <a:t> случае а) не будет,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40458C"/>
                </a:solidFill>
              </a:rPr>
              <a:t> в случае б) будет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40458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40458C"/>
                </a:solidFill>
              </a:rPr>
              <a:t>в случае а) </a:t>
            </a:r>
            <a:r>
              <a:rPr lang="ru-RU" sz="2400" dirty="0">
                <a:solidFill>
                  <a:srgbClr val="40458C"/>
                </a:solidFill>
              </a:rPr>
              <a:t>будет, </a:t>
            </a:r>
            <a:endParaRPr lang="ru-RU" sz="2400" dirty="0" smtClean="0">
              <a:solidFill>
                <a:srgbClr val="40458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40458C"/>
                </a:solidFill>
              </a:rPr>
              <a:t> в случае </a:t>
            </a:r>
            <a:r>
              <a:rPr lang="ru-RU" sz="2400" dirty="0">
                <a:solidFill>
                  <a:srgbClr val="40458C"/>
                </a:solidFill>
              </a:rPr>
              <a:t>б) </a:t>
            </a:r>
            <a:r>
              <a:rPr lang="ru-RU" sz="2400" dirty="0" smtClean="0">
                <a:solidFill>
                  <a:srgbClr val="40458C"/>
                </a:solidFill>
              </a:rPr>
              <a:t>не будет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rgbClr val="40458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40458C"/>
                </a:solidFill>
              </a:rPr>
              <a:t>во всех случаях колебаться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40458C"/>
                </a:solidFill>
              </a:rPr>
              <a:t>н</a:t>
            </a:r>
            <a:r>
              <a:rPr lang="ru-RU" sz="2400" dirty="0" smtClean="0">
                <a:solidFill>
                  <a:srgbClr val="40458C"/>
                </a:solidFill>
              </a:rPr>
              <a:t>е будет</a:t>
            </a:r>
            <a:endParaRPr lang="en-US" sz="2400" dirty="0" smtClean="0">
              <a:solidFill>
                <a:srgbClr val="40458C"/>
              </a:solidFill>
            </a:endParaRPr>
          </a:p>
        </p:txBody>
      </p:sp>
      <p:sp>
        <p:nvSpPr>
          <p:cNvPr id="149516" name="AutoShape 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484211" y="1966625"/>
            <a:ext cx="288925" cy="50323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40458C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149517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457051" y="3019164"/>
            <a:ext cx="288925" cy="50323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smtClean="0">
                <a:solidFill>
                  <a:srgbClr val="40458C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149518" name="AutoShape 1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370022" y="4077071"/>
            <a:ext cx="288925" cy="50323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40458C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149523" name="Text Box 19"/>
          <p:cNvSpPr txBox="1">
            <a:spLocks noChangeArrowheads="1"/>
          </p:cNvSpPr>
          <p:nvPr/>
        </p:nvSpPr>
        <p:spPr bwMode="auto">
          <a:xfrm>
            <a:off x="351620" y="203990"/>
            <a:ext cx="803680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40458C"/>
                </a:solidFill>
              </a:rPr>
              <a:t>1) Будет ли шарик совершать колебания,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40458C"/>
                </a:solidFill>
              </a:rPr>
              <a:t>н</a:t>
            </a:r>
            <a:r>
              <a:rPr lang="ru-RU" sz="2400" dirty="0" smtClean="0">
                <a:solidFill>
                  <a:srgbClr val="40458C"/>
                </a:solidFill>
              </a:rPr>
              <a:t>а дне сферической чаши (а); на её вершине (б) </a:t>
            </a:r>
          </a:p>
        </p:txBody>
      </p:sp>
      <p:sp>
        <p:nvSpPr>
          <p:cNvPr id="149527" name="Oval 23"/>
          <p:cNvSpPr>
            <a:spLocks noChangeArrowheads="1"/>
          </p:cNvSpPr>
          <p:nvPr/>
        </p:nvSpPr>
        <p:spPr bwMode="auto">
          <a:xfrm>
            <a:off x="5437430" y="1074693"/>
            <a:ext cx="2014537" cy="720725"/>
          </a:xfrm>
          <a:prstGeom prst="ellipse">
            <a:avLst/>
          </a:prstGeom>
          <a:gradFill rotWithShape="1">
            <a:gsLst>
              <a:gs pos="0">
                <a:srgbClr val="FFFF66"/>
              </a:gs>
              <a:gs pos="50000">
                <a:schemeClr val="bg1"/>
              </a:gs>
              <a:gs pos="100000">
                <a:srgbClr val="FFFF66"/>
              </a:gs>
            </a:gsLst>
            <a:lin ang="18900000" scaled="1"/>
          </a:gradFill>
          <a:ln w="12700">
            <a:round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40458C"/>
                </a:solidFill>
              </a:rPr>
              <a:t>Не верно!</a:t>
            </a:r>
            <a:endParaRPr lang="ru-RU" sz="2800" dirty="0" smtClean="0">
              <a:solidFill>
                <a:srgbClr val="FF3300"/>
              </a:solidFill>
            </a:endParaRPr>
          </a:p>
        </p:txBody>
      </p:sp>
      <p:sp>
        <p:nvSpPr>
          <p:cNvPr id="149533" name="AutoShape 2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021388"/>
            <a:ext cx="649287" cy="649287"/>
          </a:xfrm>
          <a:prstGeom prst="actionButtonForwardNex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smtClean="0">
              <a:solidFill>
                <a:srgbClr val="40458C"/>
              </a:solidFill>
            </a:endParaRPr>
          </a:p>
        </p:txBody>
      </p:sp>
      <p:sp>
        <p:nvSpPr>
          <p:cNvPr id="149534" name="AutoShape 30"/>
          <p:cNvSpPr>
            <a:spLocks noChangeArrowheads="1"/>
          </p:cNvSpPr>
          <p:nvPr/>
        </p:nvSpPr>
        <p:spPr bwMode="auto">
          <a:xfrm>
            <a:off x="110900" y="5772255"/>
            <a:ext cx="5415697" cy="792163"/>
          </a:xfrm>
          <a:prstGeom prst="wedgeRoundRectCallout">
            <a:avLst>
              <a:gd name="adj1" fmla="val 100291"/>
              <a:gd name="adj2" fmla="val -340747"/>
              <a:gd name="adj3" fmla="val 16667"/>
            </a:avLst>
          </a:prstGeom>
          <a:gradFill rotWithShape="1">
            <a:gsLst>
              <a:gs pos="0">
                <a:srgbClr val="33CCFF"/>
              </a:gs>
              <a:gs pos="50000">
                <a:schemeClr val="bg1"/>
              </a:gs>
              <a:gs pos="100000">
                <a:srgbClr val="33CCFF"/>
              </a:gs>
            </a:gsLst>
            <a:lin ang="18900000" scaled="1"/>
          </a:gradFill>
          <a:ln w="12700">
            <a:solidFill>
              <a:srgbClr val="00CC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107763" dir="135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</a:rPr>
              <a:t>ВЕРНО! </a:t>
            </a:r>
            <a:r>
              <a:rPr lang="ru-RU" sz="2000" b="1" dirty="0" smtClean="0">
                <a:solidFill>
                  <a:srgbClr val="40458C"/>
                </a:solidFill>
                <a:latin typeface="Times New Roman" pitchFamily="18" charset="0"/>
              </a:rPr>
              <a:t>В случае  а) шарик будет совершать колебания, в случае б) не будет. </a:t>
            </a:r>
          </a:p>
        </p:txBody>
      </p:sp>
      <p:pic>
        <p:nvPicPr>
          <p:cNvPr id="31" name="Рисунок 30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1314" t="2779" r="34322" b="64229"/>
          <a:stretch/>
        </p:blipFill>
        <p:spPr bwMode="auto">
          <a:xfrm>
            <a:off x="999682" y="1328117"/>
            <a:ext cx="2132158" cy="16389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33" name="Рисунок 32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5784" t="2113" r="1801" b="62676"/>
          <a:stretch/>
        </p:blipFill>
        <p:spPr bwMode="auto">
          <a:xfrm>
            <a:off x="755576" y="3321611"/>
            <a:ext cx="2639060" cy="17246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01763" y="1242753"/>
            <a:ext cx="622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40458C"/>
                </a:solidFill>
              </a:rPr>
              <a:t>а)</a:t>
            </a:r>
            <a:endParaRPr lang="ru-RU" dirty="0">
              <a:solidFill>
                <a:srgbClr val="40458C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5638" y="3270783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40458C"/>
                </a:solidFill>
              </a:rPr>
              <a:t>б</a:t>
            </a:r>
            <a:r>
              <a:rPr lang="ru-RU" dirty="0" smtClean="0">
                <a:solidFill>
                  <a:srgbClr val="40458C"/>
                </a:solidFill>
              </a:rPr>
              <a:t>)</a:t>
            </a:r>
            <a:endParaRPr lang="ru-RU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74168579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95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9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9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95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9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495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51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495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9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9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95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9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95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51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95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 nodeType="clickPar">
                      <p:stCondLst>
                        <p:cond delay="0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9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517"/>
                  </p:tgtEl>
                </p:cond>
              </p:nextCondLst>
            </p:seq>
          </p:childTnLst>
        </p:cTn>
      </p:par>
    </p:tnLst>
    <p:bldLst>
      <p:bldP spid="149527" grpId="0" animBg="1"/>
      <p:bldP spid="149527" grpId="1" animBg="1"/>
      <p:bldP spid="149527" grpId="2" animBg="1"/>
      <p:bldP spid="149527" grpId="3" animBg="1"/>
      <p:bldP spid="1495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AutoShape 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021388"/>
            <a:ext cx="649287" cy="649287"/>
          </a:xfrm>
          <a:prstGeom prst="actionButtonForwardNex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smtClean="0">
              <a:solidFill>
                <a:srgbClr val="40458C"/>
              </a:solidFill>
            </a:endParaRPr>
          </a:p>
        </p:txBody>
      </p:sp>
      <p:sp>
        <p:nvSpPr>
          <p:cNvPr id="146439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382868" y="2413732"/>
            <a:ext cx="288925" cy="50323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40458C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146440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420086" y="3314357"/>
            <a:ext cx="288925" cy="50323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smtClean="0">
                <a:solidFill>
                  <a:srgbClr val="40458C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146441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428070" y="3965281"/>
            <a:ext cx="288925" cy="50323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40458C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146442" name="Text Box 10"/>
          <p:cNvSpPr txBox="1">
            <a:spLocks noChangeArrowheads="1"/>
          </p:cNvSpPr>
          <p:nvPr/>
        </p:nvSpPr>
        <p:spPr bwMode="auto">
          <a:xfrm>
            <a:off x="4716995" y="2160195"/>
            <a:ext cx="4346062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40458C"/>
                </a:solidFill>
              </a:rPr>
              <a:t>и</a:t>
            </a:r>
            <a:r>
              <a:rPr lang="ru-RU" sz="2400" dirty="0" smtClean="0">
                <a:solidFill>
                  <a:srgbClr val="40458C"/>
                </a:solidFill>
              </a:rPr>
              <a:t>з-за действия силы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40458C"/>
                </a:solidFill>
              </a:rPr>
              <a:t>упругости нити</a:t>
            </a:r>
            <a:r>
              <a:rPr lang="en-US" sz="2400" dirty="0" smtClean="0">
                <a:solidFill>
                  <a:srgbClr val="40458C"/>
                </a:solidFill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40458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40458C"/>
                </a:solidFill>
              </a:rPr>
              <a:t>и</a:t>
            </a:r>
            <a:r>
              <a:rPr lang="ru-RU" sz="2400" dirty="0" smtClean="0">
                <a:solidFill>
                  <a:srgbClr val="40458C"/>
                </a:solidFill>
              </a:rPr>
              <a:t>з-за действия силы тяжести</a:t>
            </a:r>
            <a:endParaRPr lang="en-US" sz="2400" dirty="0" smtClean="0">
              <a:solidFill>
                <a:srgbClr val="40458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40458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40458C"/>
                </a:solidFill>
              </a:rPr>
              <a:t>и</a:t>
            </a:r>
            <a:r>
              <a:rPr lang="ru-RU" sz="2400" dirty="0" smtClean="0">
                <a:solidFill>
                  <a:srgbClr val="40458C"/>
                </a:solidFill>
              </a:rPr>
              <a:t>з-за явления инерции</a:t>
            </a:r>
          </a:p>
        </p:txBody>
      </p:sp>
      <p:sp>
        <p:nvSpPr>
          <p:cNvPr id="146446" name="Oval 14"/>
          <p:cNvSpPr>
            <a:spLocks noChangeArrowheads="1"/>
          </p:cNvSpPr>
          <p:nvPr/>
        </p:nvSpPr>
        <p:spPr bwMode="auto">
          <a:xfrm>
            <a:off x="5796136" y="620688"/>
            <a:ext cx="1871663" cy="792162"/>
          </a:xfrm>
          <a:prstGeom prst="ellipse">
            <a:avLst/>
          </a:prstGeom>
          <a:gradFill rotWithShape="1">
            <a:gsLst>
              <a:gs pos="0">
                <a:srgbClr val="FFFF66"/>
              </a:gs>
              <a:gs pos="50000">
                <a:schemeClr val="bg1"/>
              </a:gs>
              <a:gs pos="100000">
                <a:srgbClr val="FFFF66"/>
              </a:gs>
            </a:gsLst>
            <a:lin ang="18900000" scaled="1"/>
          </a:gradFill>
          <a:ln w="12700">
            <a:round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smtClean="0">
                <a:solidFill>
                  <a:srgbClr val="40458C"/>
                </a:solidFill>
              </a:rPr>
              <a:t>Не верно!</a:t>
            </a:r>
            <a:endParaRPr lang="ru-RU" sz="2800" smtClean="0">
              <a:solidFill>
                <a:srgbClr val="FF3300"/>
              </a:solidFill>
            </a:endParaRPr>
          </a:p>
        </p:txBody>
      </p:sp>
      <p:sp>
        <p:nvSpPr>
          <p:cNvPr id="146447" name="AutoShape 1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 flipH="1">
            <a:off x="8242300" y="6021388"/>
            <a:ext cx="45719" cy="647700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50000">
                <a:srgbClr val="FFCCFF"/>
              </a:gs>
              <a:gs pos="100000">
                <a:schemeClr val="bg1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40458C"/>
              </a:solidFill>
            </a:endParaRPr>
          </a:p>
        </p:txBody>
      </p:sp>
      <p:sp>
        <p:nvSpPr>
          <p:cNvPr id="146458" name="AutoShape 26"/>
          <p:cNvSpPr>
            <a:spLocks noChangeArrowheads="1"/>
          </p:cNvSpPr>
          <p:nvPr/>
        </p:nvSpPr>
        <p:spPr bwMode="auto">
          <a:xfrm>
            <a:off x="251520" y="5593545"/>
            <a:ext cx="7200800" cy="1077130"/>
          </a:xfrm>
          <a:prstGeom prst="wedgeRoundRectCallout">
            <a:avLst>
              <a:gd name="adj1" fmla="val 60286"/>
              <a:gd name="adj2" fmla="val -162173"/>
              <a:gd name="adj3" fmla="val 16667"/>
            </a:avLst>
          </a:prstGeom>
          <a:gradFill rotWithShape="1">
            <a:gsLst>
              <a:gs pos="0">
                <a:srgbClr val="33CCFF"/>
              </a:gs>
              <a:gs pos="50000">
                <a:schemeClr val="bg1"/>
              </a:gs>
              <a:gs pos="100000">
                <a:srgbClr val="33CCFF"/>
              </a:gs>
            </a:gsLst>
            <a:lin ang="18900000" scaled="1"/>
          </a:gradFill>
          <a:ln w="12700">
            <a:solidFill>
              <a:srgbClr val="00CC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107763" dir="135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</a:rPr>
              <a:t>ВЕРНО! </a:t>
            </a:r>
            <a:r>
              <a:rPr lang="ru-RU" sz="2400" b="1" dirty="0" smtClean="0">
                <a:solidFill>
                  <a:srgbClr val="40458C"/>
                </a:solidFill>
                <a:latin typeface="Times New Roman" pitchFamily="18" charset="0"/>
              </a:rPr>
              <a:t>Математический маятник продолжает движение по инерции.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5033" y="416604"/>
            <a:ext cx="529343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40458C"/>
                </a:solidFill>
              </a:rPr>
              <a:t>2) Почему математический маятник</a:t>
            </a:r>
          </a:p>
          <a:p>
            <a:r>
              <a:rPr lang="ru-RU" sz="2400" dirty="0">
                <a:solidFill>
                  <a:srgbClr val="40458C"/>
                </a:solidFill>
              </a:rPr>
              <a:t>д</a:t>
            </a:r>
            <a:r>
              <a:rPr lang="ru-RU" sz="2400" dirty="0" smtClean="0">
                <a:solidFill>
                  <a:srgbClr val="40458C"/>
                </a:solidFill>
              </a:rPr>
              <a:t>ойдя до положение равновесия, </a:t>
            </a:r>
          </a:p>
          <a:p>
            <a:r>
              <a:rPr lang="ru-RU" sz="2400" dirty="0">
                <a:solidFill>
                  <a:srgbClr val="40458C"/>
                </a:solidFill>
              </a:rPr>
              <a:t>п</a:t>
            </a:r>
            <a:r>
              <a:rPr lang="ru-RU" sz="2400" dirty="0" smtClean="0">
                <a:solidFill>
                  <a:srgbClr val="40458C"/>
                </a:solidFill>
              </a:rPr>
              <a:t>родолжает своё движение?</a:t>
            </a:r>
          </a:p>
          <a:p>
            <a:endParaRPr lang="ru-RU" dirty="0">
              <a:solidFill>
                <a:srgbClr val="40458C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53" y="1649621"/>
            <a:ext cx="3440364" cy="29985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279968" y="4642481"/>
            <a:ext cx="442027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40458C"/>
                </a:solidFill>
              </a:rPr>
              <a:t>.</a:t>
            </a:r>
            <a:r>
              <a:rPr lang="ru-RU" dirty="0" smtClean="0">
                <a:solidFill>
                  <a:srgbClr val="40458C"/>
                </a:solidFill>
              </a:rPr>
              <a:t>О</a:t>
            </a:r>
          </a:p>
          <a:p>
            <a:pPr algn="ctr"/>
            <a:r>
              <a:rPr lang="ru-RU" dirty="0" smtClean="0">
                <a:solidFill>
                  <a:srgbClr val="40458C"/>
                </a:solidFill>
              </a:rPr>
              <a:t>Точка О – положение равновесия</a:t>
            </a:r>
            <a:endParaRPr lang="ru-RU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9187634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64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6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6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64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6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464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43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464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6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6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64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6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64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44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64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 nodeType="clickPar">
                      <p:stCondLst>
                        <p:cond delay="0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6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6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441"/>
                  </p:tgtEl>
                </p:cond>
              </p:nextCondLst>
            </p:seq>
          </p:childTnLst>
        </p:cTn>
      </p:par>
    </p:tnLst>
    <p:bldLst>
      <p:bldP spid="146446" grpId="0" animBg="1"/>
      <p:bldP spid="146446" grpId="1" animBg="1"/>
      <p:bldP spid="146446" grpId="2" animBg="1"/>
      <p:bldP spid="146446" grpId="3" animBg="1"/>
      <p:bldP spid="146447" grpId="0" animBg="1"/>
      <p:bldP spid="14645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9" name="Text Box 11"/>
          <p:cNvSpPr txBox="1">
            <a:spLocks noChangeArrowheads="1"/>
          </p:cNvSpPr>
          <p:nvPr/>
        </p:nvSpPr>
        <p:spPr bwMode="auto">
          <a:xfrm>
            <a:off x="5566075" y="2567156"/>
            <a:ext cx="3552576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40458C"/>
                </a:solidFill>
              </a:rPr>
              <a:t>Движение качелей</a:t>
            </a:r>
            <a:r>
              <a:rPr lang="en-US" sz="2400" dirty="0" smtClean="0">
                <a:solidFill>
                  <a:srgbClr val="40458C"/>
                </a:solidFill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40458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40458C"/>
                </a:solidFill>
              </a:rPr>
              <a:t>Движение капли воды, </a:t>
            </a:r>
            <a:endParaRPr lang="en-US" sz="2400" dirty="0" smtClean="0">
              <a:solidFill>
                <a:srgbClr val="40458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40458C"/>
                </a:solidFill>
              </a:rPr>
              <a:t>падающей</a:t>
            </a:r>
            <a:r>
              <a:rPr lang="en-US" sz="2400" dirty="0" smtClean="0">
                <a:solidFill>
                  <a:srgbClr val="40458C"/>
                </a:solidFill>
              </a:rPr>
              <a:t> </a:t>
            </a:r>
            <a:r>
              <a:rPr lang="ru-RU" sz="2400" dirty="0" smtClean="0">
                <a:solidFill>
                  <a:srgbClr val="40458C"/>
                </a:solidFill>
              </a:rPr>
              <a:t>на землю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rgbClr val="40458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40458C"/>
                </a:solidFill>
              </a:rPr>
              <a:t>Движение автомобиля</a:t>
            </a:r>
            <a:endParaRPr lang="en-US" sz="2400" dirty="0" smtClean="0">
              <a:solidFill>
                <a:srgbClr val="40458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40458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40458C"/>
              </a:solidFill>
            </a:endParaRPr>
          </a:p>
        </p:txBody>
      </p:sp>
      <p:sp>
        <p:nvSpPr>
          <p:cNvPr id="140300" name="AutoShape 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126725" y="3426224"/>
            <a:ext cx="288925" cy="50323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40458C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140301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161425" y="2581747"/>
            <a:ext cx="288925" cy="50323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40458C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140302" name="AutoShape 1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185567" y="4256165"/>
            <a:ext cx="288925" cy="50323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40458C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140311" name="Oval 23"/>
          <p:cNvSpPr>
            <a:spLocks noChangeArrowheads="1"/>
          </p:cNvSpPr>
          <p:nvPr/>
        </p:nvSpPr>
        <p:spPr bwMode="auto">
          <a:xfrm>
            <a:off x="6372200" y="1484784"/>
            <a:ext cx="2014538" cy="720725"/>
          </a:xfrm>
          <a:prstGeom prst="ellipse">
            <a:avLst/>
          </a:prstGeom>
          <a:gradFill rotWithShape="1">
            <a:gsLst>
              <a:gs pos="0">
                <a:srgbClr val="FFFF66"/>
              </a:gs>
              <a:gs pos="50000">
                <a:schemeClr val="bg1"/>
              </a:gs>
              <a:gs pos="100000">
                <a:srgbClr val="FFFF66"/>
              </a:gs>
            </a:gsLst>
            <a:lin ang="18900000" scaled="1"/>
          </a:gradFill>
          <a:ln w="12700">
            <a:round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40458C"/>
                </a:solidFill>
              </a:rPr>
              <a:t>Не верно!</a:t>
            </a:r>
            <a:endParaRPr lang="ru-RU" sz="2800" dirty="0" smtClean="0">
              <a:solidFill>
                <a:srgbClr val="FF3300"/>
              </a:solidFill>
            </a:endParaRPr>
          </a:p>
        </p:txBody>
      </p:sp>
      <p:sp>
        <p:nvSpPr>
          <p:cNvPr id="140317" name="AutoShape 2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021388"/>
            <a:ext cx="649287" cy="649287"/>
          </a:xfrm>
          <a:prstGeom prst="actionButtonForwardNex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smtClean="0">
              <a:solidFill>
                <a:srgbClr val="40458C"/>
              </a:solidFill>
            </a:endParaRPr>
          </a:p>
        </p:txBody>
      </p:sp>
      <p:sp>
        <p:nvSpPr>
          <p:cNvPr id="140318" name="AutoShape 30"/>
          <p:cNvSpPr>
            <a:spLocks noChangeArrowheads="1"/>
          </p:cNvSpPr>
          <p:nvPr/>
        </p:nvSpPr>
        <p:spPr bwMode="auto">
          <a:xfrm>
            <a:off x="19570" y="4238851"/>
            <a:ext cx="5141855" cy="1364706"/>
          </a:xfrm>
          <a:prstGeom prst="wedgeRoundRectCallout">
            <a:avLst>
              <a:gd name="adj1" fmla="val 76140"/>
              <a:gd name="adj2" fmla="val -150854"/>
              <a:gd name="adj3" fmla="val 16667"/>
            </a:avLst>
          </a:prstGeom>
          <a:gradFill rotWithShape="1">
            <a:gsLst>
              <a:gs pos="0">
                <a:srgbClr val="33CCFF"/>
              </a:gs>
              <a:gs pos="50000">
                <a:schemeClr val="bg1"/>
              </a:gs>
              <a:gs pos="100000">
                <a:srgbClr val="33CCFF"/>
              </a:gs>
            </a:gsLst>
            <a:lin ang="18900000" scaled="1"/>
          </a:gradFill>
          <a:ln w="12700">
            <a:solidFill>
              <a:srgbClr val="00CC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107763" dir="135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</a:rPr>
              <a:t>ВЕРНО! </a:t>
            </a:r>
            <a:r>
              <a:rPr lang="ru-RU" sz="1600" b="1" dirty="0" smtClean="0">
                <a:latin typeface="Times New Roman" pitchFamily="18" charset="0"/>
              </a:rPr>
              <a:t>Движение качелей является механическим колебанием, так как оно происходит около положения равновесия</a:t>
            </a:r>
            <a:endParaRPr lang="ru-RU" sz="40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1560" y="404664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3) Какие из – из перечисленных ниже движений являются механическими колебаниями?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866172"/>
            <a:ext cx="3739342" cy="24188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612" y="857232"/>
            <a:ext cx="2236888" cy="405435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0" y="5603557"/>
            <a:ext cx="8172995" cy="106711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15259541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03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0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0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03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0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40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30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403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0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0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03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0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0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30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03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 nodeType="clickPar">
                      <p:stCondLst>
                        <p:cond delay="0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0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301"/>
                  </p:tgtEl>
                </p:cond>
              </p:nextCondLst>
            </p:seq>
          </p:childTnLst>
        </p:cTn>
      </p:par>
    </p:tnLst>
    <p:bldLst>
      <p:bldP spid="140311" grpId="0" animBg="1"/>
      <p:bldP spid="140311" grpId="1" animBg="1"/>
      <p:bldP spid="140311" grpId="2" animBg="1"/>
      <p:bldP spid="140311" grpId="3" animBg="1"/>
      <p:bldP spid="1403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9" name="Text Box 11"/>
          <p:cNvSpPr txBox="1">
            <a:spLocks noChangeArrowheads="1"/>
          </p:cNvSpPr>
          <p:nvPr/>
        </p:nvSpPr>
        <p:spPr bwMode="auto">
          <a:xfrm>
            <a:off x="5302317" y="1599265"/>
            <a:ext cx="3842719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40458C"/>
                </a:solidFill>
              </a:rPr>
              <a:t>к</a:t>
            </a:r>
            <a:r>
              <a:rPr lang="ru-RU" dirty="0" smtClean="0">
                <a:solidFill>
                  <a:srgbClr val="40458C"/>
                </a:solidFill>
              </a:rPr>
              <a:t>олебания груза на нити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40458C"/>
                </a:solidFill>
              </a:rPr>
              <a:t> после однократного отклонения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40458C"/>
                </a:solidFill>
              </a:rPr>
              <a:t>от положения равновесия</a:t>
            </a:r>
            <a:endParaRPr lang="en-US" dirty="0" smtClean="0">
              <a:solidFill>
                <a:srgbClr val="40458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40458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40458C"/>
                </a:solidFill>
              </a:rPr>
              <a:t>колебания иглы швейной машины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40458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40458C"/>
                </a:solidFill>
              </a:rPr>
              <a:t>к</a:t>
            </a:r>
            <a:r>
              <a:rPr lang="ru-RU" dirty="0" smtClean="0">
                <a:solidFill>
                  <a:srgbClr val="40458C"/>
                </a:solidFill>
              </a:rPr>
              <a:t>олебания автомобиля,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40458C"/>
                </a:solidFill>
              </a:rPr>
              <a:t>движущегося по неровной дороге</a:t>
            </a:r>
            <a:endParaRPr lang="en-US" dirty="0" smtClean="0">
              <a:solidFill>
                <a:srgbClr val="40458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40458C"/>
              </a:solidFill>
            </a:endParaRPr>
          </a:p>
        </p:txBody>
      </p:sp>
      <p:sp>
        <p:nvSpPr>
          <p:cNvPr id="140300" name="AutoShape 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66339" y="2573354"/>
            <a:ext cx="288925" cy="50323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40458C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140301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17211" y="1623512"/>
            <a:ext cx="288925" cy="50323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40458C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140302" name="AutoShape 1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66338" y="3365888"/>
            <a:ext cx="288925" cy="50323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40458C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140311" name="Oval 23"/>
          <p:cNvSpPr>
            <a:spLocks noChangeArrowheads="1"/>
          </p:cNvSpPr>
          <p:nvPr/>
        </p:nvSpPr>
        <p:spPr bwMode="auto">
          <a:xfrm>
            <a:off x="7129462" y="747805"/>
            <a:ext cx="2014538" cy="720725"/>
          </a:xfrm>
          <a:prstGeom prst="ellipse">
            <a:avLst/>
          </a:prstGeom>
          <a:gradFill rotWithShape="1">
            <a:gsLst>
              <a:gs pos="0">
                <a:srgbClr val="FFFF66"/>
              </a:gs>
              <a:gs pos="50000">
                <a:schemeClr val="bg1"/>
              </a:gs>
              <a:gs pos="100000">
                <a:srgbClr val="FFFF66"/>
              </a:gs>
            </a:gsLst>
            <a:lin ang="18900000" scaled="1"/>
          </a:gradFill>
          <a:ln w="12700">
            <a:round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40458C"/>
                </a:solidFill>
              </a:rPr>
              <a:t>Не верно!</a:t>
            </a:r>
            <a:endParaRPr lang="ru-RU" sz="2800" dirty="0" smtClean="0">
              <a:solidFill>
                <a:srgbClr val="FF3300"/>
              </a:solidFill>
            </a:endParaRPr>
          </a:p>
        </p:txBody>
      </p:sp>
      <p:sp>
        <p:nvSpPr>
          <p:cNvPr id="140317" name="AutoShape 2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021388"/>
            <a:ext cx="649287" cy="649287"/>
          </a:xfrm>
          <a:prstGeom prst="actionButtonForwardNex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smtClean="0">
              <a:solidFill>
                <a:srgbClr val="40458C"/>
              </a:solidFill>
            </a:endParaRPr>
          </a:p>
        </p:txBody>
      </p:sp>
      <p:sp>
        <p:nvSpPr>
          <p:cNvPr id="140318" name="AutoShape 30"/>
          <p:cNvSpPr>
            <a:spLocks noChangeArrowheads="1"/>
          </p:cNvSpPr>
          <p:nvPr/>
        </p:nvSpPr>
        <p:spPr bwMode="auto">
          <a:xfrm>
            <a:off x="4648554" y="568069"/>
            <a:ext cx="2447925" cy="540099"/>
          </a:xfrm>
          <a:prstGeom prst="wedgeRoundRectCallout">
            <a:avLst>
              <a:gd name="adj1" fmla="val -33208"/>
              <a:gd name="adj2" fmla="val 136154"/>
              <a:gd name="adj3" fmla="val 16667"/>
            </a:avLst>
          </a:prstGeom>
          <a:gradFill rotWithShape="1">
            <a:gsLst>
              <a:gs pos="0">
                <a:srgbClr val="33CCFF"/>
              </a:gs>
              <a:gs pos="50000">
                <a:schemeClr val="bg1"/>
              </a:gs>
              <a:gs pos="100000">
                <a:srgbClr val="33CCFF"/>
              </a:gs>
            </a:gsLst>
            <a:lin ang="18900000" scaled="1"/>
          </a:gradFill>
          <a:ln w="12700">
            <a:solidFill>
              <a:srgbClr val="00CC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107763" dir="135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</a:rPr>
              <a:t>ВЕРНО!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1560" y="82447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4</a:t>
            </a:r>
            <a:r>
              <a:rPr lang="ru-RU" sz="2400" dirty="0"/>
              <a:t>)</a:t>
            </a:r>
            <a:r>
              <a:rPr lang="ru-RU" sz="2400" dirty="0" smtClean="0"/>
              <a:t> Какие из перечисленных ниже движений являются свободными  колебаниями?</a:t>
            </a:r>
            <a:endParaRPr lang="ru-RU" sz="2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096940"/>
            <a:ext cx="4615704" cy="40319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20" y="1108168"/>
            <a:ext cx="3397260" cy="25093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47" y="4096940"/>
            <a:ext cx="3883205" cy="221043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14117954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03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0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0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03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0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40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30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403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0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0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03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0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0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30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03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 nodeType="clickPar">
                      <p:stCondLst>
                        <p:cond delay="0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0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301"/>
                  </p:tgtEl>
                </p:cond>
              </p:nextCondLst>
            </p:seq>
          </p:childTnLst>
        </p:cTn>
      </p:par>
    </p:tnLst>
    <p:bldLst>
      <p:bldP spid="140311" grpId="0" animBg="1"/>
      <p:bldP spid="140311" grpId="1" animBg="1"/>
      <p:bldP spid="140311" grpId="2" animBg="1"/>
      <p:bldP spid="140311" grpId="3" animBg="1"/>
      <p:bldP spid="1403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02487"/>
            <a:ext cx="1616141" cy="5274497"/>
          </a:xfrm>
          <a:prstGeom prst="rect">
            <a:avLst/>
          </a:prstGeom>
        </p:spPr>
      </p:pic>
      <p:pic>
        <p:nvPicPr>
          <p:cNvPr id="13" name="Рисунок 12" descr="svyaz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4546" y="2857496"/>
            <a:ext cx="2833704" cy="2125278"/>
          </a:xfrm>
          <a:prstGeom prst="rect">
            <a:avLst/>
          </a:prstGeom>
        </p:spPr>
      </p:pic>
      <p:sp>
        <p:nvSpPr>
          <p:cNvPr id="135176" name="Text Box 8"/>
          <p:cNvSpPr txBox="1">
            <a:spLocks noChangeArrowheads="1"/>
          </p:cNvSpPr>
          <p:nvPr/>
        </p:nvSpPr>
        <p:spPr bwMode="auto">
          <a:xfrm>
            <a:off x="6464305" y="3068637"/>
            <a:ext cx="242887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40458C"/>
                </a:solidFill>
              </a:rPr>
              <a:t>Силы тяжести</a:t>
            </a:r>
            <a:r>
              <a:rPr lang="en-US" sz="2400" dirty="0" smtClean="0">
                <a:solidFill>
                  <a:srgbClr val="40458C"/>
                </a:solidFill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40458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40458C"/>
                </a:solidFill>
              </a:rPr>
              <a:t>Силы упругости</a:t>
            </a:r>
            <a:endParaRPr lang="en-US" sz="2400" dirty="0" smtClean="0">
              <a:solidFill>
                <a:srgbClr val="40458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40458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40458C"/>
                </a:solidFill>
              </a:rPr>
              <a:t>Сил тяжести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40458C"/>
                </a:solidFill>
              </a:rPr>
              <a:t>и упругости</a:t>
            </a:r>
          </a:p>
        </p:txBody>
      </p:sp>
      <p:sp>
        <p:nvSpPr>
          <p:cNvPr id="135177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56324" y="3068637"/>
            <a:ext cx="288925" cy="50323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40458C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135178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56325" y="3781060"/>
            <a:ext cx="288925" cy="50323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smtClean="0">
                <a:solidFill>
                  <a:srgbClr val="40458C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135179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56323" y="4653136"/>
            <a:ext cx="288925" cy="50323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40458C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135180" name="Oval 12"/>
          <p:cNvSpPr>
            <a:spLocks noChangeArrowheads="1"/>
          </p:cNvSpPr>
          <p:nvPr/>
        </p:nvSpPr>
        <p:spPr bwMode="auto">
          <a:xfrm>
            <a:off x="6156325" y="2060575"/>
            <a:ext cx="1871663" cy="792163"/>
          </a:xfrm>
          <a:prstGeom prst="ellipse">
            <a:avLst/>
          </a:prstGeom>
          <a:gradFill rotWithShape="1">
            <a:gsLst>
              <a:gs pos="0">
                <a:srgbClr val="FFFF66"/>
              </a:gs>
              <a:gs pos="50000">
                <a:schemeClr val="bg1"/>
              </a:gs>
              <a:gs pos="100000">
                <a:srgbClr val="FFFF66"/>
              </a:gs>
            </a:gsLst>
            <a:lin ang="18900000" scaled="1"/>
          </a:gradFill>
          <a:ln w="12700">
            <a:round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smtClean="0">
                <a:solidFill>
                  <a:srgbClr val="40458C"/>
                </a:solidFill>
              </a:rPr>
              <a:t>Не верно!</a:t>
            </a:r>
            <a:endParaRPr lang="ru-RU" sz="2800" smtClean="0">
              <a:solidFill>
                <a:srgbClr val="FF3300"/>
              </a:solidFill>
            </a:endParaRPr>
          </a:p>
        </p:txBody>
      </p:sp>
      <p:sp>
        <p:nvSpPr>
          <p:cNvPr id="135189" name="Text Box 21"/>
          <p:cNvSpPr txBox="1">
            <a:spLocks noChangeArrowheads="1"/>
          </p:cNvSpPr>
          <p:nvPr/>
        </p:nvSpPr>
        <p:spPr bwMode="auto">
          <a:xfrm>
            <a:off x="1187450" y="26035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smtClean="0">
              <a:solidFill>
                <a:srgbClr val="40458C"/>
              </a:solidFill>
            </a:endParaRPr>
          </a:p>
        </p:txBody>
      </p:sp>
      <p:sp>
        <p:nvSpPr>
          <p:cNvPr id="135195" name="AutoShape 2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021388"/>
            <a:ext cx="649287" cy="649287"/>
          </a:xfrm>
          <a:prstGeom prst="actionButtonForwardNex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smtClean="0">
              <a:solidFill>
                <a:srgbClr val="40458C"/>
              </a:solidFill>
            </a:endParaRPr>
          </a:p>
        </p:txBody>
      </p:sp>
      <p:sp>
        <p:nvSpPr>
          <p:cNvPr id="135196" name="AutoShape 28"/>
          <p:cNvSpPr>
            <a:spLocks noChangeArrowheads="1"/>
          </p:cNvSpPr>
          <p:nvPr/>
        </p:nvSpPr>
        <p:spPr bwMode="auto">
          <a:xfrm>
            <a:off x="1785918" y="4786322"/>
            <a:ext cx="3629143" cy="1737092"/>
          </a:xfrm>
          <a:prstGeom prst="wedgeRoundRectCallout">
            <a:avLst>
              <a:gd name="adj1" fmla="val 112838"/>
              <a:gd name="adj2" fmla="val -93610"/>
              <a:gd name="adj3" fmla="val 16667"/>
            </a:avLst>
          </a:prstGeom>
          <a:gradFill rotWithShape="1">
            <a:gsLst>
              <a:gs pos="0">
                <a:srgbClr val="33CCFF"/>
              </a:gs>
              <a:gs pos="50000">
                <a:schemeClr val="bg1"/>
              </a:gs>
              <a:gs pos="100000">
                <a:srgbClr val="33CCFF"/>
              </a:gs>
            </a:gsLst>
            <a:lin ang="18900000" scaled="1"/>
          </a:gradFill>
          <a:ln w="12700">
            <a:solidFill>
              <a:srgbClr val="00CC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107763" dir="135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</a:rPr>
              <a:t>ВЕРНО! </a:t>
            </a:r>
            <a:r>
              <a:rPr lang="ru-RU" sz="2000" b="1" dirty="0" smtClean="0">
                <a:latin typeface="Times New Roman" pitchFamily="18" charset="0"/>
              </a:rPr>
              <a:t>Колебания пружинного маятника происходят под действием силы упругости</a:t>
            </a:r>
            <a:endParaRPr lang="ru-RU" sz="2000" dirty="0" smtClean="0">
              <a:solidFill>
                <a:srgbClr val="40458C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332656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5) Под действием какой силы происходят колебания пружинного маятника?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640" y="1544140"/>
            <a:ext cx="3873264" cy="10328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1094721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5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35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17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5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5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35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17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5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 nodeType="clickPar">
                      <p:stCondLst>
                        <p:cond delay="0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5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178"/>
                  </p:tgtEl>
                </p:cond>
              </p:nextCondLst>
            </p:seq>
          </p:childTnLst>
        </p:cTn>
      </p:par>
    </p:tnLst>
    <p:bldLst>
      <p:bldP spid="135180" grpId="0" animBg="1"/>
      <p:bldP spid="135180" grpId="1" animBg="1"/>
      <p:bldP spid="135180" grpId="2" animBg="1"/>
      <p:bldP spid="135180" grpId="3" animBg="1"/>
      <p:bldP spid="13519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_4ee14_bc72e250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955967799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1000108"/>
            <a:ext cx="3219450" cy="3467100"/>
          </a:xfrm>
          <a:prstGeom prst="rect">
            <a:avLst/>
          </a:prstGeom>
        </p:spPr>
      </p:pic>
      <p:pic>
        <p:nvPicPr>
          <p:cNvPr id="5" name="Рисунок 4" descr="tree2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2976" y="1785926"/>
            <a:ext cx="1512515" cy="1714512"/>
          </a:xfrm>
          <a:prstGeom prst="rect">
            <a:avLst/>
          </a:prstGeom>
        </p:spPr>
      </p:pic>
      <p:pic>
        <p:nvPicPr>
          <p:cNvPr id="6" name="Рисунок 5" descr="tree2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7620" y="1357298"/>
            <a:ext cx="1512515" cy="1714512"/>
          </a:xfrm>
          <a:prstGeom prst="rect">
            <a:avLst/>
          </a:prstGeom>
        </p:spPr>
      </p:pic>
      <p:pic>
        <p:nvPicPr>
          <p:cNvPr id="7" name="Рисунок 6" descr="0_5d42e_49bae959_XL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14612" y="571480"/>
            <a:ext cx="2467103" cy="2357454"/>
          </a:xfrm>
          <a:prstGeom prst="rect">
            <a:avLst/>
          </a:prstGeom>
        </p:spPr>
      </p:pic>
      <p:pic>
        <p:nvPicPr>
          <p:cNvPr id="12" name="Рисунок 11" descr="ptici13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00370" y="1214422"/>
            <a:ext cx="1257020" cy="928694"/>
          </a:xfrm>
          <a:prstGeom prst="rect">
            <a:avLst/>
          </a:prstGeom>
        </p:spPr>
      </p:pic>
      <p:pic>
        <p:nvPicPr>
          <p:cNvPr id="8" name="Рисунок 7" descr="1090624xq0a5u1lt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0034" y="3786190"/>
            <a:ext cx="1552575" cy="1419225"/>
          </a:xfrm>
          <a:prstGeom prst="rect">
            <a:avLst/>
          </a:prstGeom>
        </p:spPr>
      </p:pic>
      <p:pic>
        <p:nvPicPr>
          <p:cNvPr id="9" name="Рисунок 8" descr="1090624xq0a5u1lt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71868" y="5072074"/>
            <a:ext cx="1552575" cy="141922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745617" y="285728"/>
            <a:ext cx="77572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8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Спасибо за работу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.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1" name="Рисунок 10" descr="ptici13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571480"/>
            <a:ext cx="1357290" cy="1002774"/>
          </a:xfrm>
          <a:prstGeom prst="rect">
            <a:avLst/>
          </a:prstGeom>
        </p:spPr>
      </p:pic>
    </p:spTree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Эскиз">
  <a:themeElements>
    <a:clrScheme name="Эскиз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Эски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Эскиз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скиз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скиз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скиз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Эскиз">
  <a:themeElements>
    <a:clrScheme name="Эскиз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Эски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Эскиз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скиз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скиз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скиз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268</Words>
  <Application>Microsoft Office PowerPoint</Application>
  <PresentationFormat>Экран (4:3)</PresentationFormat>
  <Paragraphs>78</Paragraphs>
  <Slides>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Тема Office</vt:lpstr>
      <vt:lpstr>Эскиз</vt:lpstr>
      <vt:lpstr>7_Эскиз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37</cp:revision>
  <dcterms:created xsi:type="dcterms:W3CDTF">2012-12-11T00:27:52Z</dcterms:created>
  <dcterms:modified xsi:type="dcterms:W3CDTF">2016-09-26T11:18:31Z</dcterms:modified>
</cp:coreProperties>
</file>